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761" r:id="rId2"/>
    <p:sldMasterId id="2147483773" r:id="rId3"/>
  </p:sldMasterIdLst>
  <p:notesMasterIdLst>
    <p:notesMasterId r:id="rId31"/>
  </p:notesMasterIdLst>
  <p:sldIdLst>
    <p:sldId id="311" r:id="rId4"/>
    <p:sldId id="256" r:id="rId5"/>
    <p:sldId id="387" r:id="rId6"/>
    <p:sldId id="451" r:id="rId7"/>
    <p:sldId id="325" r:id="rId8"/>
    <p:sldId id="403" r:id="rId9"/>
    <p:sldId id="349" r:id="rId10"/>
    <p:sldId id="416" r:id="rId11"/>
    <p:sldId id="466" r:id="rId12"/>
    <p:sldId id="434" r:id="rId13"/>
    <p:sldId id="456" r:id="rId14"/>
    <p:sldId id="472" r:id="rId15"/>
    <p:sldId id="399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6" r:id="rId27"/>
    <p:sldId id="483" r:id="rId28"/>
    <p:sldId id="484" r:id="rId29"/>
    <p:sldId id="485" r:id="rId3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F14"/>
    <a:srgbClr val="18DFE4"/>
    <a:srgbClr val="16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8437-F27A-42FA-AFBC-0CF311E236F4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887B4-F395-496A-BAFF-1826B4AF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34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2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2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03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9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49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47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25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97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99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5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5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7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3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54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36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530D1-6F83-4857-9640-CEFD75A30FA1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365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F99A-78E2-4718-81E0-2AF78F36A09B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©2020 </a:t>
            </a:r>
            <a:r>
              <a:rPr lang="cs-CZ" dirty="0" err="1"/>
              <a:t>Linked</a:t>
            </a:r>
            <a:r>
              <a:rPr lang="cs-CZ" dirty="0"/>
              <a:t>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28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203A-FE35-4959-A9EB-837910B404F2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9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95547"/>
            <a:ext cx="1478756" cy="831985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95547"/>
            <a:ext cx="4350544" cy="8319853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160-4F18-4056-9676-7253656E7A01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88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03BA-D3D7-4568-A5EF-FA057A133DEE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26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0AD-F4E1-4BF9-812F-CFC600364F9C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8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1632-7FB9-4D88-9062-CC5F2B859445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17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0F19-CCAB-4DEF-95E0-AF10482756DA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5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D952-D087-4A9B-A3C3-DBD631BC2D68}" type="datetime1">
              <a:rPr lang="cs-CZ" smtClean="0"/>
              <a:t>06.03.2021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C96-8EDC-4239-BCD6-F70E928F7AC3}" type="datetime1">
              <a:rPr lang="cs-CZ" smtClean="0"/>
              <a:t>06.03.2021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8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92EF-3B09-4286-9EBE-4DA75EC16CED}" type="datetime1">
              <a:rPr lang="cs-CZ" smtClean="0"/>
              <a:t>06.03.2021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815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35A0-7D3E-41CA-A0E2-E1FFCA9646A8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81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5A26-28EE-4AFE-A8F4-461487A0D91A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©2020 </a:t>
            </a:r>
            <a:r>
              <a:rPr lang="cs-CZ" dirty="0" err="1"/>
              <a:t>Linked</a:t>
            </a:r>
            <a:r>
              <a:rPr lang="cs-CZ" dirty="0"/>
              <a:t>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881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0A91-F29F-47D9-BA94-E859EBB659DF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424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5066-1908-473A-876A-29D736FFB37E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808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CA47-84C5-44B6-A569-03DC8C01C413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9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79F6-93DB-4D64-99E2-D7B6908210FD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71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46B-7359-4F2A-9CFA-864555781440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73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B656-54AE-481B-A3C4-2DCFEC7ECF47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7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666062"/>
            <a:ext cx="2777490" cy="58115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666062"/>
            <a:ext cx="2777490" cy="581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5279-CE29-4D15-A91D-3BCADE505E73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48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730040"/>
            <a:ext cx="2777490" cy="474754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730038"/>
            <a:ext cx="2777490" cy="474754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952-23C7-435A-8397-891783415D25}" type="datetime1">
              <a:rPr lang="cs-CZ" smtClean="0"/>
              <a:t>06.03.2021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8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731-5575-4B93-BD6D-68B6E7629CF2}" type="datetime1">
              <a:rPr lang="cs-CZ" smtClean="0"/>
              <a:t>06.03.2021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44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148E-E559-4B45-8B3E-5162BAEBC000}" type="datetime1">
              <a:rPr lang="cs-CZ" smtClean="0"/>
              <a:t>06.03.2021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©2020 Linked Akademie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2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7C58-3C9A-450E-82CC-292CEA948ADA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©2020 </a:t>
            </a:r>
            <a:r>
              <a:rPr lang="cs-CZ" dirty="0" err="1"/>
              <a:t>Linked</a:t>
            </a:r>
            <a:r>
              <a:rPr lang="cs-CZ" dirty="0"/>
              <a:t>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21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1056640"/>
            <a:ext cx="3651885" cy="7594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4226560"/>
            <a:ext cx="1800225" cy="488095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9330803"/>
            <a:ext cx="1472912" cy="527403"/>
          </a:xfrm>
        </p:spPr>
        <p:txBody>
          <a:bodyPr/>
          <a:lstStyle>
            <a:lvl1pPr algn="l">
              <a:defRPr/>
            </a:lvl1pPr>
          </a:lstStyle>
          <a:p>
            <a:fld id="{8515AD70-FE6B-4FB2-BABD-9901F73ADEBB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9330803"/>
            <a:ext cx="2614613" cy="5274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158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330440"/>
            <a:ext cx="5692140" cy="11887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709955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8532368"/>
            <a:ext cx="5692140" cy="8585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EC70-35DF-443E-B10F-9AC10BE82AAB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157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0F64-53EE-4554-BA43-292257971E6A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21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95547"/>
            <a:ext cx="1478756" cy="831985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95547"/>
            <a:ext cx="4350544" cy="8319853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BB-BAED-42DF-93F9-BB4FB01C3B5E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75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666062"/>
            <a:ext cx="2777490" cy="58115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666062"/>
            <a:ext cx="2777490" cy="581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4051-18A3-416C-952D-5A256F2E1967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57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730040"/>
            <a:ext cx="2777490" cy="474754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730038"/>
            <a:ext cx="2777490" cy="474754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3E30-78AB-4553-8C24-72AB6DE2A918}" type="datetime1">
              <a:rPr lang="cs-CZ" smtClean="0"/>
              <a:t>06.03.2021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37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ABC6-5CC6-4094-A210-C391C1AAA335}" type="datetime1">
              <a:rPr lang="cs-CZ" smtClean="0"/>
              <a:t>06.03.2021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66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3646-7DDA-4ECD-ADE0-F06F07A4526A}" type="datetime1">
              <a:rPr lang="cs-CZ" smtClean="0"/>
              <a:t>06.03.2021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©2020 Linked Akademie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1056640"/>
            <a:ext cx="3651885" cy="75946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4226560"/>
            <a:ext cx="1800225" cy="488095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9330803"/>
            <a:ext cx="1472912" cy="527403"/>
          </a:xfrm>
        </p:spPr>
        <p:txBody>
          <a:bodyPr/>
          <a:lstStyle>
            <a:lvl1pPr algn="l">
              <a:defRPr/>
            </a:lvl1pPr>
          </a:lstStyle>
          <a:p>
            <a:fld id="{6DF57686-42C6-477C-A91A-32F9556B5798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9330803"/>
            <a:ext cx="2614613" cy="5274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48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330440"/>
            <a:ext cx="5692140" cy="11887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709955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8532368"/>
            <a:ext cx="5692140" cy="8585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5AB9-2AFC-41ED-95A6-DE17D75423D1}" type="datetime1">
              <a:rPr lang="cs-CZ" smtClean="0"/>
              <a:t>06.03.2021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©2020 Linked Akademie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3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149568"/>
            <a:ext cx="6858001" cy="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9E3CEAB-9F45-4F59-917E-E858AC72276B}" type="datetime1">
              <a:rPr lang="cs-CZ" smtClean="0"/>
              <a:t>06.03.2021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cs-CZ" dirty="0"/>
              <a:t>©2020 </a:t>
            </a:r>
            <a:r>
              <a:rPr lang="cs-CZ" dirty="0" err="1"/>
              <a:t>Linked</a:t>
            </a:r>
            <a:r>
              <a:rPr lang="cs-CZ" dirty="0"/>
              <a:t>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510221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4192-036D-4D69-B88B-F646FD797015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©2020 </a:t>
            </a:r>
            <a:r>
              <a:rPr lang="cs-CZ" dirty="0" err="1"/>
              <a:t>Linked</a:t>
            </a:r>
            <a:r>
              <a:rPr lang="cs-CZ" dirty="0"/>
              <a:t>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5E86-3C51-4587-B8E6-72CB6B72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0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149568"/>
            <a:ext cx="6858001" cy="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75AF0F00-7A37-49F5-A97A-2F963999C4F8}" type="datetime1">
              <a:rPr lang="cs-CZ" smtClean="0"/>
              <a:t>06.03.2021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cs-CZ" dirty="0"/>
              <a:t>©2020 </a:t>
            </a:r>
            <a:r>
              <a:rPr lang="cs-CZ" dirty="0" err="1"/>
              <a:t>Linked</a:t>
            </a:r>
            <a:r>
              <a:rPr lang="cs-CZ" dirty="0"/>
              <a:t> Akademie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A8B1228D-AC77-49E0-9248-79B84C1E8E9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510221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5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akademie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linkedin.com/in/tburd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2892F-A187-4FB5-A46D-9CFCA2E78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1" y="2708952"/>
            <a:ext cx="5054600" cy="2842880"/>
          </a:xfrm>
        </p:spPr>
        <p:txBody>
          <a:bodyPr anchor="ctr">
            <a:normAutofit/>
          </a:bodyPr>
          <a:lstStyle/>
          <a:p>
            <a:pPr algn="ctr"/>
            <a:r>
              <a:rPr lang="cs-CZ" sz="6600" b="1" dirty="0"/>
              <a:t>LinkedIn</a:t>
            </a:r>
            <a:br>
              <a:rPr lang="cs-CZ" sz="6600" b="1" dirty="0"/>
            </a:br>
            <a:r>
              <a:rPr lang="cs-CZ" sz="6600" b="1" dirty="0"/>
              <a:t>SALES NAVIGATOR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96E34A-DA0B-4108-A8F9-B7B5D70A7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233" y="6237910"/>
            <a:ext cx="4300333" cy="2842880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Tomáš </a:t>
            </a:r>
            <a:r>
              <a:rPr lang="cs-CZ" dirty="0" err="1"/>
              <a:t>burda</a:t>
            </a:r>
            <a:endParaRPr lang="cs-CZ" dirty="0"/>
          </a:p>
          <a:p>
            <a:pPr algn="ctr"/>
            <a:r>
              <a:rPr lang="cs-CZ" dirty="0"/>
              <a:t>www.linkedakademie.cz</a:t>
            </a:r>
          </a:p>
        </p:txBody>
      </p:sp>
      <p:sp>
        <p:nvSpPr>
          <p:cNvPr id="20" name="Zástupný symbol pro zápatí 3">
            <a:extLst>
              <a:ext uri="{FF2B5EF4-FFF2-40B4-BE49-F238E27FC236}">
                <a16:creationId xmlns:a16="http://schemas.microsoft.com/office/drawing/2014/main" id="{57597942-FA40-4234-9730-9134748FE395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964A3F9-5276-4720-9B50-2CAD1A3808EB}"/>
              </a:ext>
            </a:extLst>
          </p:cNvPr>
          <p:cNvSpPr txBox="1"/>
          <p:nvPr/>
        </p:nvSpPr>
        <p:spPr>
          <a:xfrm>
            <a:off x="2177253" y="5463881"/>
            <a:ext cx="255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Základní kurz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B058221-A202-4F0C-AA4E-5EF9AAAF7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50" y="583087"/>
            <a:ext cx="3282699" cy="9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1282-6B71-4E70-8089-73CDCF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64" y="587214"/>
            <a:ext cx="5657850" cy="1700713"/>
          </a:xfrm>
        </p:spPr>
        <p:txBody>
          <a:bodyPr vert="horz" lIns="51435" tIns="25718" rIns="51435" bIns="25718" rtlCol="0" anchor="b">
            <a:normAutofit fontScale="90000"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4800" b="1" dirty="0"/>
              <a:t>VYTVÁŘENÍ SEZNAMŮ FIREM: Account </a:t>
            </a:r>
            <a:r>
              <a:rPr lang="cs-CZ" sz="4800" b="1" dirty="0" err="1"/>
              <a:t>lists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Zástupný symbol pro číslo snímku 7">
            <a:extLst>
              <a:ext uri="{FF2B5EF4-FFF2-40B4-BE49-F238E27FC236}">
                <a16:creationId xmlns:a16="http://schemas.microsoft.com/office/drawing/2014/main" id="{4CAA0669-A55D-49DF-91DF-B71BC830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E12801-27C8-4C96-BCEA-C94B98A8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477325"/>
            <a:ext cx="5684224" cy="25776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02C4C9-7F7E-40D0-821B-E150FD72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5" y="4360940"/>
            <a:ext cx="5462337" cy="28992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6FF85D-28EF-47E3-85B1-207648FBA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4" y="6842640"/>
            <a:ext cx="3828811" cy="2298765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A3CA89B-A997-411F-9D02-339601B09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8D3238DF-E3A7-4714-8FED-DE8FD07683C1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35063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BDAC3E-12BE-41DF-839C-7D303F5C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3" y="225394"/>
            <a:ext cx="6436674" cy="291885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BFDA572-3572-4C05-BC9B-B48724D3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33" y="3144253"/>
            <a:ext cx="6158921" cy="270537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5232046-B9F3-44E2-BB47-ED23247EC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342" y="5849624"/>
            <a:ext cx="1976658" cy="3132573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395AE89-428A-4107-8C66-E8470C3660D3}"/>
              </a:ext>
            </a:extLst>
          </p:cNvPr>
          <p:cNvCxnSpPr>
            <a:cxnSpLocks/>
          </p:cNvCxnSpPr>
          <p:nvPr/>
        </p:nvCxnSpPr>
        <p:spPr>
          <a:xfrm flipH="1">
            <a:off x="2566739" y="5468112"/>
            <a:ext cx="1920770" cy="1477012"/>
          </a:xfrm>
          <a:prstGeom prst="straightConnector1">
            <a:avLst/>
          </a:prstGeom>
          <a:ln w="38100">
            <a:solidFill>
              <a:srgbClr val="E86F1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6DA3578A-1C8E-4ACC-8E5A-47FE33FEC6D0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34599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29CAA7A-7598-45EA-83B8-D9B6F4A7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64" y="587214"/>
            <a:ext cx="5657850" cy="1700713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 INFORMACE o FIRMÁCH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026B181-7C83-46E4-A8E7-D9CE39CC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7" y="2678720"/>
            <a:ext cx="5662109" cy="3132488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E28EE037-648B-44FA-AF20-61CD88B2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49" y="6170585"/>
            <a:ext cx="4989053" cy="2580885"/>
          </a:xfrm>
          <a:prstGeom prst="rect">
            <a:avLst/>
          </a:prstGeom>
        </p:spPr>
      </p:pic>
      <p:sp>
        <p:nvSpPr>
          <p:cNvPr id="33" name="Ovál 32">
            <a:extLst>
              <a:ext uri="{FF2B5EF4-FFF2-40B4-BE49-F238E27FC236}">
                <a16:creationId xmlns:a16="http://schemas.microsoft.com/office/drawing/2014/main" id="{EB0DC4EB-1772-4D3D-8CAC-AC2AE9A77746}"/>
              </a:ext>
            </a:extLst>
          </p:cNvPr>
          <p:cNvSpPr/>
          <p:nvPr/>
        </p:nvSpPr>
        <p:spPr>
          <a:xfrm>
            <a:off x="2473378" y="4841822"/>
            <a:ext cx="404734" cy="284814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969CBC4F-68D4-412A-965D-093CBA43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C302FA14-185C-426B-A1C6-EB7706F17227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07468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ACD5D72-20F2-48DC-B7C6-12D6B167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3" y="898612"/>
            <a:ext cx="5483994" cy="364728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0A630EE-081F-4921-97BD-15F324144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1" y="4953000"/>
            <a:ext cx="5409595" cy="364728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985757E0-D4E0-4926-9478-006031483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97CE5459-C8F6-4927-A46F-6F16990128DD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54029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29CAA7A-7598-45EA-83B8-D9B6F4A7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64" y="587214"/>
            <a:ext cx="5657850" cy="1700713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 VYHLEDÁVÁNÍ KONTAKTŮ A LEADŮ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C759BE0-005D-4A17-91A4-A6B79D3C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70" y="5331205"/>
            <a:ext cx="4433252" cy="35788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F4EA8EE-4679-479C-A9F8-D51EC928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24" y="2385231"/>
            <a:ext cx="4976734" cy="3751508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6F6A3974-0D02-4080-B7E0-78B56DE09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2BD46471-E97B-4961-80C9-16252D05C505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14702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77D035-756E-41AE-850C-C15DB4E2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7" y="4551151"/>
            <a:ext cx="5815002" cy="346360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9B971DA-31B5-4B5D-AEAB-9B281D61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7" y="909265"/>
            <a:ext cx="6092276" cy="323388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9190F99-28C2-4768-90EE-1CCBBCBC4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B7713D9E-127F-4650-BE34-1F3F7BB44B03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68697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383F7E-E91C-43B7-9FFD-5558B821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8" y="779487"/>
            <a:ext cx="5879303" cy="38994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BD7D015-1240-433D-86DE-BAE32B992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48" y="4925016"/>
            <a:ext cx="5879304" cy="406245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8AF4DC5-8471-4507-A14E-B7EE6FD37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1090ABE5-A466-4450-A01D-D442DD9137F4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406621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75B404-26F3-4F54-8047-1A9F08DA2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04" y="687539"/>
            <a:ext cx="4751520" cy="266824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8DDC4A5-4456-4610-B84E-5EC9D04B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60" y="2893101"/>
            <a:ext cx="4601617" cy="1572613"/>
          </a:xfrm>
          <a:prstGeom prst="rect">
            <a:avLst/>
          </a:prstGeom>
        </p:spPr>
      </p:pic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AAF61141-D5B2-4920-9264-C6D333EEE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1" y="4765609"/>
            <a:ext cx="4986036" cy="3438776"/>
          </a:xfrm>
          <a:prstGeom prst="rect">
            <a:avLst/>
          </a:prstGeom>
        </p:spPr>
      </p:pic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82530E97-F74A-4F83-B30F-BB911A8D5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41" y="6453028"/>
            <a:ext cx="4385536" cy="276543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E34E40DC-3F7A-4346-AC05-C85FAFA216E0}"/>
              </a:ext>
            </a:extLst>
          </p:cNvPr>
          <p:cNvSpPr/>
          <p:nvPr/>
        </p:nvSpPr>
        <p:spPr>
          <a:xfrm>
            <a:off x="3047587" y="5438952"/>
            <a:ext cx="498423" cy="369962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27ABA7B-E23A-4C71-97B7-287641971064}"/>
              </a:ext>
            </a:extLst>
          </p:cNvPr>
          <p:cNvCxnSpPr>
            <a:cxnSpLocks/>
          </p:cNvCxnSpPr>
          <p:nvPr/>
        </p:nvCxnSpPr>
        <p:spPr>
          <a:xfrm>
            <a:off x="3296798" y="5808761"/>
            <a:ext cx="132202" cy="1071724"/>
          </a:xfrm>
          <a:prstGeom prst="straightConnector1">
            <a:avLst/>
          </a:prstGeom>
          <a:ln w="38100">
            <a:solidFill>
              <a:srgbClr val="E86F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A6E6FEF7-7D7F-4E4E-B286-9032D6A98D41}"/>
              </a:ext>
            </a:extLst>
          </p:cNvPr>
          <p:cNvSpPr/>
          <p:nvPr/>
        </p:nvSpPr>
        <p:spPr>
          <a:xfrm>
            <a:off x="4623588" y="905787"/>
            <a:ext cx="773431" cy="377581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8AD17CC-90C9-4095-8564-FE49F14C56C2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908964" y="1228073"/>
            <a:ext cx="1827890" cy="2127715"/>
          </a:xfrm>
          <a:prstGeom prst="straightConnector1">
            <a:avLst/>
          </a:prstGeom>
          <a:ln w="38100">
            <a:solidFill>
              <a:srgbClr val="E86F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363600A0-25AE-42EC-AD33-BE2EF04B1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7" name="Zástupný symbol pro zápatí 3">
            <a:extLst>
              <a:ext uri="{FF2B5EF4-FFF2-40B4-BE49-F238E27FC236}">
                <a16:creationId xmlns:a16="http://schemas.microsoft.com/office/drawing/2014/main" id="{39532C58-03C9-4284-9026-541E013092E3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43313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79C3565A-89B5-4584-A7C1-8408D1A72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0" y="630374"/>
            <a:ext cx="5606711" cy="3866844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ACB5446-732B-41E9-9A13-5DB7B93C5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75" y="2942377"/>
            <a:ext cx="4931459" cy="310968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D0E641E-244B-454D-8292-EB2E1D90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51FB9F02-E611-4BD6-851B-FFF2754166A3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83999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9F51AC46-70DB-4E96-B0FD-52075339A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8" y="408628"/>
            <a:ext cx="4293407" cy="2864589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E2CEDC4-3147-4768-9959-2533BAC3A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07" y="2020804"/>
            <a:ext cx="2591000" cy="1958673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586C33A-A692-40FF-AD36-E5B23FBB03A5}"/>
              </a:ext>
            </a:extLst>
          </p:cNvPr>
          <p:cNvSpPr/>
          <p:nvPr/>
        </p:nvSpPr>
        <p:spPr>
          <a:xfrm>
            <a:off x="1152144" y="1098195"/>
            <a:ext cx="442976" cy="242924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3D9D5FB-0861-4937-A385-E04454C83A32}"/>
              </a:ext>
            </a:extLst>
          </p:cNvPr>
          <p:cNvSpPr/>
          <p:nvPr/>
        </p:nvSpPr>
        <p:spPr>
          <a:xfrm>
            <a:off x="710055" y="1597998"/>
            <a:ext cx="884177" cy="242924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A64090-E830-45F7-8B13-2EA5F63A250F}"/>
              </a:ext>
            </a:extLst>
          </p:cNvPr>
          <p:cNvSpPr/>
          <p:nvPr/>
        </p:nvSpPr>
        <p:spPr>
          <a:xfrm>
            <a:off x="3817112" y="976732"/>
            <a:ext cx="608584" cy="242925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D1F9B41-28E4-4148-9193-29D135202824}"/>
              </a:ext>
            </a:extLst>
          </p:cNvPr>
          <p:cNvCxnSpPr>
            <a:cxnSpLocks/>
          </p:cNvCxnSpPr>
          <p:nvPr/>
        </p:nvCxnSpPr>
        <p:spPr>
          <a:xfrm>
            <a:off x="4250735" y="1191082"/>
            <a:ext cx="587939" cy="1177214"/>
          </a:xfrm>
          <a:prstGeom prst="straightConnector1">
            <a:avLst/>
          </a:prstGeom>
          <a:ln w="38100">
            <a:solidFill>
              <a:srgbClr val="E86F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5B0A0695-7DC7-4131-BB82-12928BBC8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6" y="4460417"/>
            <a:ext cx="4607330" cy="2605229"/>
          </a:xfrm>
          <a:prstGeom prst="rect">
            <a:avLst/>
          </a:prstGeom>
        </p:spPr>
      </p:pic>
      <p:pic>
        <p:nvPicPr>
          <p:cNvPr id="12" name="Obrázek 11" descr="Obsah obrázku snímek obrazovky&#10;&#10;Popis byl vytvořen automaticky">
            <a:extLst>
              <a:ext uri="{FF2B5EF4-FFF2-40B4-BE49-F238E27FC236}">
                <a16:creationId xmlns:a16="http://schemas.microsoft.com/office/drawing/2014/main" id="{505F1256-734E-4215-BE7A-E40AA9EA6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76" y="6739252"/>
            <a:ext cx="3490498" cy="2336160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BD9FC17C-5E58-4C7A-B632-CCB971E6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27A5847D-B129-4CCE-A303-506DB88A4D97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31907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069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A0AA18-31C4-42BF-86AA-D3F1D47C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67" y="449178"/>
            <a:ext cx="4862942" cy="31919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0113DA-CB67-4DEA-A22A-80C70D4C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8" y="3738393"/>
            <a:ext cx="5377138" cy="5316173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3A5997C-6ABD-47FF-8891-5A68EA417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FF8998D0-0888-464D-84CB-CEE0DED8CA42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69224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29CAA7A-7598-45EA-83B8-D9B6F4A7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72" y="779720"/>
            <a:ext cx="5657850" cy="1700713"/>
          </a:xfrm>
        </p:spPr>
        <p:txBody>
          <a:bodyPr vert="horz" lIns="51435" tIns="25718" rIns="51435" bIns="25718" rtlCol="0" anchor="b">
            <a:normAutofit fontScale="90000"/>
          </a:bodyPr>
          <a:lstStyle/>
          <a:p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VYTVÁŘENÍ a SPRÁVA SEZNAMŮ LEADŮ</a:t>
            </a:r>
            <a:b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Leads</a:t>
            </a: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lists</a:t>
            </a: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F3E6E9-EA8F-4DE7-926A-4A78E9C66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20" y="2849092"/>
            <a:ext cx="5815002" cy="2351632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E4863CE-509B-49E2-91A3-B30C3D375C3C}"/>
              </a:ext>
            </a:extLst>
          </p:cNvPr>
          <p:cNvSpPr/>
          <p:nvPr/>
        </p:nvSpPr>
        <p:spPr>
          <a:xfrm>
            <a:off x="5932227" y="4117075"/>
            <a:ext cx="254758" cy="1774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D9BAAAEE-4441-44CC-AD47-9A2CAE3E7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24026F2E-8FF0-46D3-9014-8D06EC155CA2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95820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Obrázek 24" descr="Obsah obrázku snímek obrazovky, počítač&#10;&#10;Popis byl vytvořen automaticky">
            <a:extLst>
              <a:ext uri="{FF2B5EF4-FFF2-40B4-BE49-F238E27FC236}">
                <a16:creationId xmlns:a16="http://schemas.microsoft.com/office/drawing/2014/main" id="{6CB506DD-CB1A-4D03-8945-048A87E13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8" y="481263"/>
            <a:ext cx="5235667" cy="2938583"/>
          </a:xfrm>
          <a:prstGeom prst="rect">
            <a:avLst/>
          </a:prstGeom>
        </p:spPr>
      </p:pic>
      <p:pic>
        <p:nvPicPr>
          <p:cNvPr id="26" name="Obrázek 25" descr="Obsah obrázku snímek obrazovky&#10;&#10;Popis byl vytvořen automaticky">
            <a:extLst>
              <a:ext uri="{FF2B5EF4-FFF2-40B4-BE49-F238E27FC236}">
                <a16:creationId xmlns:a16="http://schemas.microsoft.com/office/drawing/2014/main" id="{58D82CA4-30F6-4396-A55E-C6FC9A454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3" y="3832342"/>
            <a:ext cx="5073213" cy="3498900"/>
          </a:xfrm>
          <a:prstGeom prst="rect">
            <a:avLst/>
          </a:prstGeom>
        </p:spPr>
      </p:pic>
      <p:pic>
        <p:nvPicPr>
          <p:cNvPr id="27" name="Obrázek 26" descr="Obsah obrázku snímek obrazovky&#10;&#10;Popis byl vytvořen automaticky">
            <a:extLst>
              <a:ext uri="{FF2B5EF4-FFF2-40B4-BE49-F238E27FC236}">
                <a16:creationId xmlns:a16="http://schemas.microsoft.com/office/drawing/2014/main" id="{F03EC19F-35BC-4C75-B056-CFB799206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54" y="6334607"/>
            <a:ext cx="3437793" cy="2818261"/>
          </a:xfrm>
          <a:prstGeom prst="rect">
            <a:avLst/>
          </a:prstGeom>
        </p:spPr>
      </p:pic>
      <p:sp>
        <p:nvSpPr>
          <p:cNvPr id="28" name="Ovál 27">
            <a:extLst>
              <a:ext uri="{FF2B5EF4-FFF2-40B4-BE49-F238E27FC236}">
                <a16:creationId xmlns:a16="http://schemas.microsoft.com/office/drawing/2014/main" id="{07C9E718-41F8-4B51-A264-935A264174E8}"/>
              </a:ext>
            </a:extLst>
          </p:cNvPr>
          <p:cNvSpPr/>
          <p:nvPr/>
        </p:nvSpPr>
        <p:spPr>
          <a:xfrm>
            <a:off x="5072932" y="1892410"/>
            <a:ext cx="302150" cy="289316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23F7EF41-852C-4CE0-847C-195BA4A4B8AF}"/>
              </a:ext>
            </a:extLst>
          </p:cNvPr>
          <p:cNvSpPr/>
          <p:nvPr/>
        </p:nvSpPr>
        <p:spPr>
          <a:xfrm>
            <a:off x="4168273" y="4237742"/>
            <a:ext cx="507466" cy="365761"/>
          </a:xfrm>
          <a:prstGeom prst="ellipse">
            <a:avLst/>
          </a:prstGeom>
          <a:noFill/>
          <a:ln w="38100">
            <a:solidFill>
              <a:srgbClr val="E86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B5DC4AE4-30E8-4896-B80E-9614DC1F08CB}"/>
              </a:ext>
            </a:extLst>
          </p:cNvPr>
          <p:cNvCxnSpPr>
            <a:cxnSpLocks/>
          </p:cNvCxnSpPr>
          <p:nvPr/>
        </p:nvCxnSpPr>
        <p:spPr>
          <a:xfrm flipH="1">
            <a:off x="4168273" y="2181726"/>
            <a:ext cx="1089656" cy="4440941"/>
          </a:xfrm>
          <a:prstGeom prst="straightConnector1">
            <a:avLst/>
          </a:prstGeom>
          <a:ln w="38100">
            <a:solidFill>
              <a:srgbClr val="E86F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C10CFAE3-D010-4FE1-B801-02905587CE33}"/>
              </a:ext>
            </a:extLst>
          </p:cNvPr>
          <p:cNvCxnSpPr>
            <a:cxnSpLocks/>
            <a:stCxn id="29" idx="4"/>
          </p:cNvCxnSpPr>
          <p:nvPr/>
        </p:nvCxnSpPr>
        <p:spPr>
          <a:xfrm flipH="1">
            <a:off x="3971886" y="4603503"/>
            <a:ext cx="450120" cy="2019164"/>
          </a:xfrm>
          <a:prstGeom prst="straightConnector1">
            <a:avLst/>
          </a:prstGeom>
          <a:ln w="38100">
            <a:solidFill>
              <a:srgbClr val="E86F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3CB21145-5F7E-4D9E-A51A-CB5947BB93A2}"/>
              </a:ext>
            </a:extLst>
          </p:cNvPr>
          <p:cNvSpPr/>
          <p:nvPr/>
        </p:nvSpPr>
        <p:spPr>
          <a:xfrm>
            <a:off x="5375082" y="1948070"/>
            <a:ext cx="193927" cy="1590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7C9A8599-F636-492D-B399-BD28E6903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DECED7F1-B13C-4FD1-86B8-06A6461CF094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9758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B267ED5-6B67-4900-A0E2-E026A305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78" y="815569"/>
            <a:ext cx="6145043" cy="229048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5661B8-056C-4059-8535-D135EE59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5" y="3710362"/>
            <a:ext cx="6030686" cy="3089582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490E676-8EFD-4DD4-9404-26AC5E4BE41E}"/>
              </a:ext>
            </a:extLst>
          </p:cNvPr>
          <p:cNvSpPr/>
          <p:nvPr/>
        </p:nvSpPr>
        <p:spPr>
          <a:xfrm>
            <a:off x="4158018" y="4953000"/>
            <a:ext cx="136478" cy="875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EE1985F-EEEC-4E2C-B0FB-8C4D85B70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D2DCC537-F4A4-497A-A69D-6CC667B70C22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36989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8BD87-58E6-4D2A-94D8-836F294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29CAA7A-7598-45EA-83B8-D9B6F4A7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72" y="779720"/>
            <a:ext cx="5657850" cy="1700713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9. KONTAKTOVÁNÍ a  KOMUNIKACE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E4863CE-509B-49E2-91A3-B30C3D375C3C}"/>
              </a:ext>
            </a:extLst>
          </p:cNvPr>
          <p:cNvSpPr/>
          <p:nvPr/>
        </p:nvSpPr>
        <p:spPr>
          <a:xfrm>
            <a:off x="5932227" y="4117075"/>
            <a:ext cx="254758" cy="1774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213428-6DAE-4B0D-B83B-5E7B0248F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2" y="2275475"/>
            <a:ext cx="2492518" cy="204655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5797185-6452-4477-87C0-716B4816A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22" y="4512732"/>
            <a:ext cx="5910955" cy="3226738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A546D75-7895-4979-B182-21D484BEE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13BA49B1-932E-43DF-81B3-D54F4B817258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52934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42B3AFBA-4455-4A7D-9B3B-218F3CF1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4" y="443346"/>
            <a:ext cx="4917335" cy="19454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FCD585C-9154-49F2-9A44-605A4625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5" y="2640658"/>
            <a:ext cx="4056551" cy="28002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A34D72-C762-4D09-9A26-6470C9AA0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28" y="5692832"/>
            <a:ext cx="5979944" cy="2800266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C56D501-5158-4F7C-A9AD-E3499DF3ED80}"/>
              </a:ext>
            </a:extLst>
          </p:cNvPr>
          <p:cNvCxnSpPr>
            <a:cxnSpLocks/>
          </p:cNvCxnSpPr>
          <p:nvPr/>
        </p:nvCxnSpPr>
        <p:spPr>
          <a:xfrm flipH="1">
            <a:off x="1042998" y="3214255"/>
            <a:ext cx="2905547" cy="2960136"/>
          </a:xfrm>
          <a:prstGeom prst="straightConnector1">
            <a:avLst/>
          </a:prstGeom>
          <a:ln w="38100">
            <a:solidFill>
              <a:srgbClr val="E86F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63D6B83-03E0-4700-AE73-82B8AFAAA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D2387CEE-45EC-49A0-A79F-C0582CE41D67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36052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243B489-E2CB-4856-83FC-96A041DE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D2C4135-61EA-4331-9D88-30505CAA185C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841271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4788220-F69E-4E30-BB6B-B05540EB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90;p3">
            <a:extLst>
              <a:ext uri="{FF2B5EF4-FFF2-40B4-BE49-F238E27FC236}">
                <a16:creationId xmlns:a16="http://schemas.microsoft.com/office/drawing/2014/main" id="{415463DA-8FF1-4566-85C6-EED1687C56EB}"/>
              </a:ext>
            </a:extLst>
          </p:cNvPr>
          <p:cNvSpPr txBox="1"/>
          <p:nvPr/>
        </p:nvSpPr>
        <p:spPr>
          <a:xfrm>
            <a:off x="631088" y="1678218"/>
            <a:ext cx="5595823" cy="246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65"/>
            </a:pPr>
            <a:r>
              <a:rPr lang="cs-CZ" sz="3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Calibri"/>
                <a:sym typeface="Calibri"/>
              </a:rPr>
              <a:t>Děkuji vám za pozornost.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65"/>
            </a:pPr>
            <a:endParaRPr lang="cs-CZ" sz="3200" dirty="0">
              <a:solidFill>
                <a:srgbClr val="3F3F3F"/>
              </a:solidFill>
              <a:latin typeface="Arial"/>
              <a:ea typeface="Arial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65"/>
            </a:pPr>
            <a:endParaRPr lang="cs-CZ" sz="3200" b="0" i="0" u="none" strike="noStrike" cap="none" dirty="0">
              <a:solidFill>
                <a:srgbClr val="3F3F3F"/>
              </a:solidFill>
              <a:latin typeface="Arial"/>
              <a:ea typeface="Arial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65"/>
            </a:pPr>
            <a:r>
              <a:rPr lang="cs-CZ" sz="3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Calibri"/>
                <a:sym typeface="Calibri"/>
              </a:rPr>
              <a:t>Tomáš Bu</a:t>
            </a:r>
            <a:r>
              <a:rPr lang="cs-CZ" sz="3200" dirty="0">
                <a:solidFill>
                  <a:srgbClr val="3F3F3F"/>
                </a:solidFill>
                <a:latin typeface="Arial"/>
                <a:ea typeface="Arial"/>
                <a:cs typeface="Calibri"/>
                <a:sym typeface="Calibri"/>
              </a:rPr>
              <a:t>rda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445"/>
              <a:buFont typeface="Calibri"/>
              <a:buNone/>
            </a:pPr>
            <a:endParaRPr lang="cs-CZ" sz="1445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503D0B0B-AD40-46ED-A3B1-2B6E8D6AA563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13214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13E09AD-77BA-4D1E-8AEE-12F69C3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78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BA5B82-AA98-4520-BDA4-3A7EB7C9D3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862" y="591523"/>
            <a:ext cx="5553075" cy="623959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dirty="0"/>
              <a:t>Lektor kurzu: TOMÁŠ BURDA</a:t>
            </a:r>
            <a:endParaRPr lang="en-US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B7AB1080-F3E1-409A-A626-BF801C7F42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863" y="5510213"/>
            <a:ext cx="6180138" cy="3527891"/>
          </a:xfrm>
        </p:spPr>
        <p:txBody>
          <a:bodyPr anchor="ctr">
            <a:normAutofit fontScale="85000" lnSpcReduction="20000"/>
          </a:bodyPr>
          <a:lstStyle/>
          <a:p>
            <a:r>
              <a:rPr lang="cs-CZ" sz="1800" dirty="0"/>
              <a:t>PROGRAM: </a:t>
            </a:r>
          </a:p>
          <a:p>
            <a:r>
              <a:rPr lang="cs-CZ" sz="2000" dirty="0"/>
              <a:t>Proč Sales </a:t>
            </a:r>
            <a:r>
              <a:rPr lang="cs-CZ" sz="2000" dirty="0" err="1"/>
              <a:t>Navigator</a:t>
            </a:r>
            <a:r>
              <a:rPr lang="cs-CZ" sz="2000" dirty="0"/>
              <a:t> Úvodní nastavení</a:t>
            </a:r>
          </a:p>
          <a:p>
            <a:r>
              <a:rPr lang="cs-CZ" sz="2000" dirty="0" err="1"/>
              <a:t>Home</a:t>
            </a:r>
            <a:r>
              <a:rPr lang="cs-CZ" sz="2000" dirty="0"/>
              <a:t> </a:t>
            </a:r>
            <a:r>
              <a:rPr lang="cs-CZ" sz="2000" dirty="0" err="1"/>
              <a:t>page</a:t>
            </a:r>
            <a:endParaRPr lang="cs-CZ" sz="2000" dirty="0"/>
          </a:p>
          <a:p>
            <a:r>
              <a:rPr lang="cs-CZ" sz="2000" dirty="0"/>
              <a:t>Vyhledávání a ukládání FIREM: New </a:t>
            </a:r>
            <a:r>
              <a:rPr lang="cs-CZ" sz="2000" dirty="0" err="1"/>
              <a:t>accounts</a:t>
            </a:r>
            <a:endParaRPr lang="cs-CZ" sz="2000" dirty="0"/>
          </a:p>
          <a:p>
            <a:r>
              <a:rPr lang="cs-CZ" sz="2000" dirty="0"/>
              <a:t>Vytváření seznamů firem: </a:t>
            </a:r>
            <a:r>
              <a:rPr lang="cs-CZ" sz="2000" dirty="0" err="1"/>
              <a:t>Account</a:t>
            </a:r>
            <a:r>
              <a:rPr lang="cs-CZ" sz="2000" dirty="0"/>
              <a:t> </a:t>
            </a:r>
            <a:r>
              <a:rPr lang="cs-CZ" sz="2000" dirty="0" err="1"/>
              <a:t>lists</a:t>
            </a:r>
            <a:endParaRPr lang="cs-CZ" sz="2000" dirty="0"/>
          </a:p>
          <a:p>
            <a:r>
              <a:rPr lang="cs-CZ" sz="2000" dirty="0"/>
              <a:t>Informace o firmách</a:t>
            </a:r>
          </a:p>
          <a:p>
            <a:r>
              <a:rPr lang="cs-CZ" sz="2000" dirty="0"/>
              <a:t>Vyhledávání kontaktů a leadů</a:t>
            </a:r>
          </a:p>
          <a:p>
            <a:r>
              <a:rPr lang="cs-CZ" sz="2000" dirty="0"/>
              <a:t>Vytvářené a správa seznamů leadů</a:t>
            </a:r>
          </a:p>
          <a:p>
            <a:r>
              <a:rPr lang="cs-CZ" sz="2000" dirty="0"/>
              <a:t>Kontaktování a komunikace</a:t>
            </a:r>
          </a:p>
          <a:p>
            <a:r>
              <a:rPr lang="cs-CZ" sz="2000" dirty="0"/>
              <a:t>Využití Sales </a:t>
            </a:r>
            <a:r>
              <a:rPr lang="cs-CZ" sz="2000" dirty="0" err="1"/>
              <a:t>Navigatoru</a:t>
            </a:r>
            <a:r>
              <a:rPr lang="cs-CZ" sz="2000" dirty="0"/>
              <a:t> v každodenní obchodní praxi</a:t>
            </a:r>
          </a:p>
          <a:p>
            <a:r>
              <a:rPr lang="cs-CZ" sz="2000" dirty="0" err="1"/>
              <a:t>Next</a:t>
            </a:r>
            <a:r>
              <a:rPr lang="cs-CZ" sz="2000" dirty="0"/>
              <a:t> </a:t>
            </a:r>
            <a:r>
              <a:rPr lang="cs-CZ" sz="2000" dirty="0" err="1"/>
              <a:t>steps</a:t>
            </a:r>
            <a:endParaRPr lang="cs-CZ" sz="18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6DD28AE-84F1-460A-81A4-2E5E196F1CCD}"/>
              </a:ext>
            </a:extLst>
          </p:cNvPr>
          <p:cNvSpPr/>
          <p:nvPr/>
        </p:nvSpPr>
        <p:spPr>
          <a:xfrm>
            <a:off x="561244" y="1283571"/>
            <a:ext cx="5956534" cy="403772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C5FED9D-2B12-46F1-9C87-86AC3AC9EBCF}"/>
              </a:ext>
            </a:extLst>
          </p:cNvPr>
          <p:cNvSpPr/>
          <p:nvPr/>
        </p:nvSpPr>
        <p:spPr>
          <a:xfrm>
            <a:off x="587234" y="5475217"/>
            <a:ext cx="5956534" cy="346558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814FF702-1FCE-4D8C-A9EC-2F1189ADAEBE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EFE338-416D-48C4-A639-B99D2A50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" y="1952953"/>
            <a:ext cx="1812972" cy="1522251"/>
          </a:xfrm>
          <a:prstGeom prst="rect">
            <a:avLst/>
          </a:prstGeom>
        </p:spPr>
      </p:pic>
      <p:sp>
        <p:nvSpPr>
          <p:cNvPr id="4" name="Google Shape;290;p3">
            <a:extLst>
              <a:ext uri="{FF2B5EF4-FFF2-40B4-BE49-F238E27FC236}">
                <a16:creationId xmlns:a16="http://schemas.microsoft.com/office/drawing/2014/main" id="{FC402427-C2FD-48AC-969C-067119245FE8}"/>
              </a:ext>
            </a:extLst>
          </p:cNvPr>
          <p:cNvSpPr txBox="1"/>
          <p:nvPr/>
        </p:nvSpPr>
        <p:spPr>
          <a:xfrm>
            <a:off x="2537884" y="1436716"/>
            <a:ext cx="3979894" cy="388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400" b="0" i="0" u="none" strike="noStrike" cap="none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15 let business </a:t>
            </a:r>
            <a:r>
              <a:rPr lang="cs-CZ" sz="1400" i="1" dirty="0"/>
              <a:t>development, mezinárodní obchod, vyjednávání</a:t>
            </a:r>
            <a:r>
              <a:rPr lang="cs-CZ" sz="1400" b="0" i="0" u="none" strike="noStrike" cap="none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</a:t>
            </a:r>
            <a:endParaRPr lang="cs-CZ"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400" b="0" i="0" u="none" strike="noStrike" cap="none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specialista na státy DACH (Německo, Rakousko, Švýcarsko)  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400" i="1" dirty="0"/>
              <a:t>aktivní zkušenosti na trzích EU, USA, Kanady a Izraele v IT, </a:t>
            </a:r>
            <a:r>
              <a:rPr lang="cs-CZ" sz="1400" i="1" dirty="0" err="1"/>
              <a:t>SaaS</a:t>
            </a:r>
            <a:r>
              <a:rPr lang="cs-CZ" sz="1400" i="1" dirty="0"/>
              <a:t>, </a:t>
            </a:r>
            <a:r>
              <a:rPr lang="cs-CZ" sz="1400" i="1" dirty="0" err="1"/>
              <a:t>eCommerce</a:t>
            </a:r>
            <a:r>
              <a:rPr lang="cs-CZ" sz="1400" i="1" dirty="0"/>
              <a:t> pro strojírenství a </a:t>
            </a:r>
            <a:r>
              <a:rPr lang="cs-CZ" sz="1400" i="1" dirty="0" err="1"/>
              <a:t>automotive</a:t>
            </a:r>
            <a:endParaRPr lang="cs-CZ" sz="1400" i="1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pl-PL" sz="1400" i="1" dirty="0"/>
              <a:t>odborník na digitalizaci a automatizaci obchodních procesů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4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n</a:t>
            </a:r>
            <a:r>
              <a:rPr lang="cs-CZ" sz="1400" b="0" i="0" u="none" strike="noStrike" cap="none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a LinkedIn od roku 2018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cs-CZ" sz="1400" dirty="0">
                <a:solidFill>
                  <a:srgbClr val="3F3F3F"/>
                </a:solidFill>
                <a:ea typeface="Arial"/>
                <a:cs typeface="Calibri"/>
                <a:sym typeface="Calibri"/>
              </a:rPr>
              <a:t>aktivní uživatel Sales </a:t>
            </a:r>
            <a:r>
              <a:rPr lang="cs-CZ" sz="1400" dirty="0" err="1">
                <a:solidFill>
                  <a:srgbClr val="3F3F3F"/>
                </a:solidFill>
                <a:ea typeface="Arial"/>
                <a:cs typeface="Calibri"/>
                <a:sym typeface="Calibri"/>
              </a:rPr>
              <a:t>Navigator</a:t>
            </a:r>
            <a:r>
              <a:rPr lang="cs-CZ" sz="1400" dirty="0">
                <a:solidFill>
                  <a:srgbClr val="3F3F3F"/>
                </a:solidFill>
                <a:ea typeface="Arial"/>
                <a:cs typeface="Calibri"/>
                <a:sym typeface="Calibri"/>
              </a:rPr>
              <a:t> od roku 2019 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r>
              <a:rPr lang="pl-PL" sz="1400" i="1" dirty="0"/>
              <a:t>od roku 2020 lektor a trenér v </a:t>
            </a:r>
            <a:r>
              <a:rPr lang="pl-PL" sz="1400" i="1" dirty="0">
                <a:hlinkClick r:id="rId3"/>
              </a:rPr>
              <a:t>www.linkedakademie.cz</a:t>
            </a:r>
            <a:endParaRPr lang="pl-PL" sz="1400" i="1" dirty="0"/>
          </a:p>
          <a:p>
            <a:pPr marL="285750" marR="0" lvl="0" indent="-28575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  <a:buFont typeface="Calibri"/>
              <a:buChar char="•"/>
            </a:pPr>
            <a:endParaRPr lang="pl-PL" sz="16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665"/>
            </a:pPr>
            <a:r>
              <a:rPr lang="cs-CZ" sz="1600" i="1" dirty="0"/>
              <a:t>       </a:t>
            </a:r>
            <a:r>
              <a:rPr lang="cs-CZ" sz="1600" i="1" dirty="0">
                <a:hlinkClick r:id="rId4"/>
              </a:rPr>
              <a:t>www.linkedin.com/in/tburda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1445"/>
              <a:buFont typeface="Calibri"/>
              <a:buNone/>
            </a:pPr>
            <a:endParaRPr lang="cs-CZ" sz="1445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3C57FD14-46BC-43BB-8091-CE4E8FC40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1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102C3A-FDC5-40D2-B088-7198619F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BC56F38-D911-4B63-BB10-4B776A829E77}"/>
              </a:ext>
            </a:extLst>
          </p:cNvPr>
          <p:cNvSpPr txBox="1">
            <a:spLocks/>
          </p:cNvSpPr>
          <p:nvPr/>
        </p:nvSpPr>
        <p:spPr>
          <a:xfrm>
            <a:off x="649173" y="471291"/>
            <a:ext cx="5657850" cy="1305680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PROČ Sales Navigator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96A71292-F46D-4344-BA0E-2FA9927A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72" y="2582211"/>
            <a:ext cx="5814652" cy="608209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Sales Navigator v rámci LinkedIn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97F69EE1-3056-4427-B202-6A9609E5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5" y="3073249"/>
            <a:ext cx="4822804" cy="3048177"/>
          </a:xfrm>
        </p:spPr>
        <p:txBody>
          <a:bodyPr anchor="ctr">
            <a:normAutofit/>
          </a:bodyPr>
          <a:lstStyle/>
          <a:p>
            <a:r>
              <a:rPr lang="cs-CZ" b="1" dirty="0"/>
              <a:t>Rozšíření možností LinkedIn Basic účtu: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Nastavení sales preferencí &gt; doporučování leadů a firem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Rozšířené možnosti vyhledávání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Bez limitů vyhledávání a prohlížení profilů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Segmentování spojení a firem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Poznámky, </a:t>
            </a:r>
            <a:r>
              <a:rPr lang="cs-CZ" dirty="0" err="1"/>
              <a:t>tagování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Zprávy spojením 2. stupně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Podněty ke komunikaci a rozvoji byznys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3DFBF12-C66B-48C8-A294-D854D0154A6E}"/>
              </a:ext>
            </a:extLst>
          </p:cNvPr>
          <p:cNvSpPr/>
          <p:nvPr/>
        </p:nvSpPr>
        <p:spPr>
          <a:xfrm>
            <a:off x="649172" y="2593298"/>
            <a:ext cx="5814652" cy="3689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D5127255-195E-46A8-BB6C-D9756E1D54E4}"/>
              </a:ext>
            </a:extLst>
          </p:cNvPr>
          <p:cNvSpPr txBox="1">
            <a:spLocks/>
          </p:cNvSpPr>
          <p:nvPr/>
        </p:nvSpPr>
        <p:spPr>
          <a:xfrm>
            <a:off x="712477" y="6469559"/>
            <a:ext cx="3127912" cy="586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RIZIKO</a:t>
            </a:r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BF20183-4012-4324-951F-7E2EB6AA5E5B}"/>
              </a:ext>
            </a:extLst>
          </p:cNvPr>
          <p:cNvSpPr/>
          <p:nvPr/>
        </p:nvSpPr>
        <p:spPr>
          <a:xfrm>
            <a:off x="649172" y="6469559"/>
            <a:ext cx="5814652" cy="105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41993B-047B-4A3F-94A4-D066EC96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77" y="7415334"/>
            <a:ext cx="5104151" cy="1947799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2D459041-EDBA-4EF0-8EF1-42D1B8BCE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65C338EE-8CB2-4475-A26A-C4EB61585EEA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53243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34FFE9-2946-435D-85C1-7D452A94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228D-AC77-49E0-9248-79B84C1E8E99}" type="slidenum">
              <a:rPr lang="cs-CZ" smtClean="0"/>
              <a:t>5</a:t>
            </a:fld>
            <a:endParaRPr lang="cs-CZ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A74F73E4-8BC7-400C-B9E1-C19909D1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72" y="1495199"/>
            <a:ext cx="5657850" cy="816051"/>
          </a:xfrm>
        </p:spPr>
        <p:txBody>
          <a:bodyPr/>
          <a:lstStyle/>
          <a:p>
            <a:pPr lvl="0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Varianty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účtu</a:t>
            </a:r>
            <a:endParaRPr lang="cs-CZ" dirty="0"/>
          </a:p>
        </p:txBody>
      </p:sp>
      <p:pic>
        <p:nvPicPr>
          <p:cNvPr id="23" name="Zástupný obsah 9" descr="Obsah obrázku stůl, bílá, velké, počítač&#10;&#10;Popis byl vytvořen automaticky">
            <a:extLst>
              <a:ext uri="{FF2B5EF4-FFF2-40B4-BE49-F238E27FC236}">
                <a16:creationId xmlns:a16="http://schemas.microsoft.com/office/drawing/2014/main" id="{ED46B68A-D867-49F7-A292-B94DDBC64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r="-3" b="7415"/>
          <a:stretch/>
        </p:blipFill>
        <p:spPr>
          <a:xfrm>
            <a:off x="445014" y="2616697"/>
            <a:ext cx="5967972" cy="5522346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59A4F8E-9CAB-4D44-BB7C-E3A3F1BAD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48072D24-4048-4F71-BA2B-FE9B872C0447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10667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1282-6B71-4E70-8089-73CDCF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99834"/>
            <a:ext cx="5657850" cy="904530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ÚVODNÍ </a:t>
            </a: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NASTAVENÍ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7208FA70-0178-453C-A41A-5A250307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64B017-01FA-4CE3-9725-F66EF662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2" y="1301668"/>
            <a:ext cx="2474229" cy="204969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42DEB6E-A3D3-4FB6-8C37-0789D08B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98" y="3351364"/>
            <a:ext cx="5484802" cy="2913957"/>
          </a:xfrm>
          <a:prstGeom prst="rect">
            <a:avLst/>
          </a:prstGeom>
        </p:spPr>
      </p:pic>
      <p:pic>
        <p:nvPicPr>
          <p:cNvPr id="13" name="Obrázek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DB5FB4AF-20F6-4B3E-9939-FC85ED935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5498363"/>
            <a:ext cx="4100262" cy="3830563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6F52FFFB-41A5-483F-9696-0C42E8CA42D9}"/>
              </a:ext>
            </a:extLst>
          </p:cNvPr>
          <p:cNvSpPr/>
          <p:nvPr/>
        </p:nvSpPr>
        <p:spPr>
          <a:xfrm>
            <a:off x="870219" y="7706909"/>
            <a:ext cx="629340" cy="2796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A33BD5F7-035A-4BD5-9EF1-7CF01FFD0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79455E4D-A3B2-4C0E-8690-969034097F7D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24381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22D99D55-F303-4709-8E01-FC1F2E29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485F801-2312-443F-A8A7-09E7B819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72" y="232411"/>
            <a:ext cx="5657850" cy="2189345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HOMEPAGE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E02BE9C9-4A1F-4208-8E44-916326262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2736947"/>
            <a:ext cx="5949950" cy="2970096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CD37509-A6A7-4983-B45D-080279D7F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58152011-C557-4154-9A8F-C4A1BFE58AF8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73791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1282-6B71-4E70-8089-73CDCF84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-230885"/>
            <a:ext cx="5657850" cy="2687502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cs-CZ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4800" b="1" dirty="0"/>
              <a:t>VYHLEDÁVÁNÍ A UKLÁDÁNÍ </a:t>
            </a:r>
            <a:r>
              <a:rPr lang="cs-CZ" sz="4800" b="1" dirty="0"/>
              <a:t>FIREM: </a:t>
            </a:r>
            <a:br>
              <a:rPr lang="cs-CZ" sz="4800" b="1" dirty="0"/>
            </a:br>
            <a:r>
              <a:rPr lang="cs-CZ" sz="4800" b="1" dirty="0"/>
              <a:t>New accounts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F8A07429-42C8-47DB-BE6D-7D9336AF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74897481-6440-482F-B0D8-6529115027CF}"/>
              </a:ext>
            </a:extLst>
          </p:cNvPr>
          <p:cNvSpPr txBox="1">
            <a:spLocks/>
          </p:cNvSpPr>
          <p:nvPr/>
        </p:nvSpPr>
        <p:spPr>
          <a:xfrm>
            <a:off x="625475" y="2574046"/>
            <a:ext cx="4732480" cy="346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Znám název firmy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E22E8A-8E10-40DB-99B5-3124A269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8" y="3007180"/>
            <a:ext cx="4889185" cy="25945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EDAF6B5-856C-45AF-8BF2-2D7D1EF11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" y="5373604"/>
            <a:ext cx="4822804" cy="388719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F02E1224-9CAC-419F-A646-7649B8D50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4259"/>
            <a:ext cx="1682500" cy="510119"/>
          </a:xfrm>
          <a:prstGeom prst="rect">
            <a:avLst/>
          </a:prstGeom>
        </p:spPr>
      </p:pic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0AEA4A99-D13D-4BFC-9B23-BD0B8205D688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15802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F159DE11-DC09-461E-84A3-97262B3F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9009" y="9330803"/>
            <a:ext cx="738014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228D-AC77-49E0-9248-79B84C1E8E99}" type="slidenum">
              <a:rPr kumimoji="0" lang="cs-CZ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7F514A-C927-4B6F-94BA-8765CF4A4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73" y="2813107"/>
            <a:ext cx="4767609" cy="24242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422AC2-41EC-48FE-8F46-501829220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8" y="4317733"/>
            <a:ext cx="4832572" cy="242420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EA5463B-1E9A-451D-A2D4-14ADB7299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48" y="128042"/>
            <a:ext cx="5445968" cy="28925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7B95353-9D8D-4F6C-8659-48526379E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63" y="6077477"/>
            <a:ext cx="6200274" cy="3161576"/>
          </a:xfrm>
          <a:prstGeom prst="rect">
            <a:avLst/>
          </a:prstGeom>
        </p:spPr>
      </p:pic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F48F4C8F-B0F8-447D-85DB-43EB64AE60CA}"/>
              </a:ext>
            </a:extLst>
          </p:cNvPr>
          <p:cNvSpPr txBox="1">
            <a:spLocks/>
          </p:cNvSpPr>
          <p:nvPr/>
        </p:nvSpPr>
        <p:spPr>
          <a:xfrm>
            <a:off x="1042998" y="942810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900" dirty="0">
                <a:latin typeface="Calibri" panose="020F0502020204030204"/>
              </a:rPr>
              <a:t>©2021 Linked Akademie</a:t>
            </a:r>
          </a:p>
        </p:txBody>
      </p:sp>
    </p:spTree>
    <p:extLst>
      <p:ext uri="{BB962C8B-B14F-4D97-AF65-F5344CB8AC3E}">
        <p14:creationId xmlns:p14="http://schemas.microsoft.com/office/powerpoint/2010/main" val="38810845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418</Words>
  <Application>Microsoft Office PowerPoint</Application>
  <PresentationFormat>A4 (210 × 297 mm)</PresentationFormat>
  <Paragraphs>119</Paragraphs>
  <Slides>27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Retrospektiva</vt:lpstr>
      <vt:lpstr>Motiv Office</vt:lpstr>
      <vt:lpstr>1_Retrospektiva</vt:lpstr>
      <vt:lpstr>LinkedIn SALES NAVIGATOR</vt:lpstr>
      <vt:lpstr>Prezentace aplikace PowerPoint</vt:lpstr>
      <vt:lpstr>Lektor kurzu: TOMÁŠ BURDA</vt:lpstr>
      <vt:lpstr>Sales Navigator v rámci LinkedIn</vt:lpstr>
      <vt:lpstr>Varianty účtu</vt:lpstr>
      <vt:lpstr>2. ÚVODNÍ NASTAVENÍ</vt:lpstr>
      <vt:lpstr>3. HOMEPAGE</vt:lpstr>
      <vt:lpstr>4. VYHLEDÁVÁNÍ A UKLÁDÁNÍ FIREM:  New accounts</vt:lpstr>
      <vt:lpstr>Prezentace aplikace PowerPoint</vt:lpstr>
      <vt:lpstr>5. VYTVÁŘENÍ SEZNAMŮ FIREM: Account lists</vt:lpstr>
      <vt:lpstr>Prezentace aplikace PowerPoint</vt:lpstr>
      <vt:lpstr>6. INFORMACE o FIRMÁCH</vt:lpstr>
      <vt:lpstr>Prezentace aplikace PowerPoint</vt:lpstr>
      <vt:lpstr>7. VYHLEDÁVÁNÍ KONTAKTŮ A LEADŮ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8. VYTVÁŘENÍ a SPRÁVA SEZNAMŮ LEADŮ (Leads lists)</vt:lpstr>
      <vt:lpstr>Prezentace aplikace PowerPoint</vt:lpstr>
      <vt:lpstr>Prezentace aplikace PowerPoint</vt:lpstr>
      <vt:lpstr>9. KONTAKTOVÁNÍ a  KOMUNIKACE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pro byznys</dc:title>
  <dc:creator>Jana Bártíková</dc:creator>
  <cp:lastModifiedBy>Veronika Příplatová</cp:lastModifiedBy>
  <cp:revision>63</cp:revision>
  <dcterms:created xsi:type="dcterms:W3CDTF">2019-02-14T15:28:18Z</dcterms:created>
  <dcterms:modified xsi:type="dcterms:W3CDTF">2021-03-06T07:31:30Z</dcterms:modified>
</cp:coreProperties>
</file>